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4" r:id="rId8"/>
    <p:sldId id="265" r:id="rId9"/>
  </p:sldIdLst>
  <p:sldSz cx="18288000" cy="10287000"/>
  <p:notesSz cx="6858000" cy="9144000"/>
  <p:embeddedFontLst>
    <p:embeddedFont>
      <p:font typeface="Open Sans" panose="020B0606030504020204" pitchFamily="34" charset="0"/>
      <p:regular r:id="rId10"/>
    </p:embeddedFont>
    <p:embeddedFont>
      <p:font typeface="Open Sans Bold" panose="020B0806030504020204" charset="0"/>
      <p:regular r:id="rId11"/>
    </p:embeddedFont>
    <p:embeddedFont>
      <p:font typeface="TT Octosquares Compressed"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5" d="100"/>
          <a:sy n="45" d="100"/>
        </p:scale>
        <p:origin x="960"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2.png>
</file>

<file path=ppt/media/image3.svg>
</file>

<file path=ppt/media/image4.png>
</file>

<file path=ppt/media/image5.svg>
</file>

<file path=ppt/media/image6.pn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7.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8.jpeg"/><Relationship Id="rId4" Type="http://schemas.openxmlformats.org/officeDocument/2006/relationships/image" Target="../media/image3.svg"/><Relationship Id="rId9" Type="http://schemas.openxmlformats.org/officeDocument/2006/relationships/image" Target="../media/image5.sv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7.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9.jpeg"/><Relationship Id="rId4" Type="http://schemas.openxmlformats.org/officeDocument/2006/relationships/image" Target="../media/image3.svg"/><Relationship Id="rId9" Type="http://schemas.openxmlformats.org/officeDocument/2006/relationships/image" Target="../media/image5.svg"/></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10" Type="http://schemas.openxmlformats.org/officeDocument/2006/relationships/image" Target="../media/image5.svg"/><Relationship Id="rId4" Type="http://schemas.openxmlformats.org/officeDocument/2006/relationships/image" Target="../media/image3.svg"/><Relationship Id="rId9"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10" Type="http://schemas.openxmlformats.org/officeDocument/2006/relationships/image" Target="../media/image5.svg"/><Relationship Id="rId4" Type="http://schemas.openxmlformats.org/officeDocument/2006/relationships/image" Target="../media/image3.svg"/><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svg"/><Relationship Id="rId9" Type="http://schemas.openxmlformats.org/officeDocument/2006/relationships/image" Target="../media/image14.jpe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17.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jpeg"/><Relationship Id="rId11" Type="http://schemas.openxmlformats.org/officeDocument/2006/relationships/image" Target="../media/image5.svg"/><Relationship Id="rId5" Type="http://schemas.openxmlformats.org/officeDocument/2006/relationships/image" Target="../media/image15.jpeg"/><Relationship Id="rId10"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7.svg"/></Relationships>
</file>

<file path=ppt/slides/_rels/slide8.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svg"/><Relationship Id="rId9" Type="http://schemas.openxmlformats.org/officeDocument/2006/relationships/hyperlink" Target="http://comm-ai.onrender.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5" name="Group 5"/>
          <p:cNvGrpSpPr/>
          <p:nvPr/>
        </p:nvGrpSpPr>
        <p:grpSpPr>
          <a:xfrm rot="-5400000">
            <a:off x="17631481" y="8597471"/>
            <a:ext cx="924223" cy="397435"/>
            <a:chOff x="0" y="0"/>
            <a:chExt cx="1347239" cy="579341"/>
          </a:xfrm>
        </p:grpSpPr>
        <p:sp>
          <p:nvSpPr>
            <p:cNvPr id="6" name="Freeform 6"/>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7" name="TextBox 7"/>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2843386"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9" name="TextBox 9"/>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0" name="TextBox 10"/>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1" name="TextBox 11"/>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2" name="TextBox 12"/>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3" name="TextBox 13"/>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dirty="0">
                <a:solidFill>
                  <a:srgbClr val="FFFFFF"/>
                </a:solidFill>
                <a:latin typeface="Open Sans"/>
                <a:ea typeface="Open Sans"/>
                <a:cs typeface="Open Sans"/>
                <a:sym typeface="Open Sans"/>
              </a:rPr>
              <a:t>Intelligent Innovators</a:t>
            </a:r>
          </a:p>
        </p:txBody>
      </p:sp>
      <p:sp>
        <p:nvSpPr>
          <p:cNvPr id="14" name="TextBox 14"/>
          <p:cNvSpPr txBox="1"/>
          <p:nvPr/>
        </p:nvSpPr>
        <p:spPr>
          <a:xfrm>
            <a:off x="4061681" y="3427420"/>
            <a:ext cx="10164638" cy="3089545"/>
          </a:xfrm>
          <a:prstGeom prst="rect">
            <a:avLst/>
          </a:prstGeom>
        </p:spPr>
        <p:txBody>
          <a:bodyPr lIns="0" tIns="0" rIns="0" bIns="0" rtlCol="0" anchor="t">
            <a:spAutoFit/>
          </a:bodyPr>
          <a:lstStyle/>
          <a:p>
            <a:pPr algn="ctr">
              <a:lnSpc>
                <a:spcPts val="25296"/>
              </a:lnSpc>
              <a:spcBef>
                <a:spcPct val="0"/>
              </a:spcBef>
            </a:pPr>
            <a:r>
              <a:rPr lang="en-US" sz="18068">
                <a:solidFill>
                  <a:srgbClr val="FFFFFF"/>
                </a:solidFill>
                <a:latin typeface="TT Octosquares Compressed"/>
                <a:ea typeface="TT Octosquares Compressed"/>
                <a:cs typeface="TT Octosquares Compressed"/>
                <a:sym typeface="TT Octosquares Compressed"/>
              </a:rPr>
              <a:t>COMM AI</a:t>
            </a:r>
          </a:p>
        </p:txBody>
      </p:sp>
      <p:sp>
        <p:nvSpPr>
          <p:cNvPr id="15" name="Freeform 15"/>
          <p:cNvSpPr/>
          <p:nvPr/>
        </p:nvSpPr>
        <p:spPr>
          <a:xfrm>
            <a:off x="2105520"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6" name="Freeform 16"/>
          <p:cNvSpPr/>
          <p:nvPr/>
        </p:nvSpPr>
        <p:spPr>
          <a:xfrm>
            <a:off x="1390081"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7" name="Freeform 17"/>
          <p:cNvSpPr/>
          <p:nvPr/>
        </p:nvSpPr>
        <p:spPr>
          <a:xfrm rot="-10800000">
            <a:off x="14226319"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8" name="Freeform 18"/>
          <p:cNvSpPr/>
          <p:nvPr/>
        </p:nvSpPr>
        <p:spPr>
          <a:xfrm rot="-10800000">
            <a:off x="15323726"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9" name="Freeform 19"/>
          <p:cNvSpPr/>
          <p:nvPr/>
        </p:nvSpPr>
        <p:spPr>
          <a:xfrm rot="-10800000">
            <a:off x="16268205"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1286140" y="5369868"/>
            <a:ext cx="3310410" cy="4917132"/>
            <a:chOff x="0" y="0"/>
            <a:chExt cx="4275074" cy="6350000"/>
          </a:xfrm>
        </p:grpSpPr>
        <p:sp>
          <p:nvSpPr>
            <p:cNvPr id="8" name="Freeform 8"/>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solidFill>
              <a:srgbClr val="12F1FF"/>
            </a:solidFill>
            <a:ln w="12700">
              <a:solidFill>
                <a:srgbClr val="000000"/>
              </a:solidFill>
            </a:ln>
          </p:spPr>
        </p:sp>
      </p:grpSp>
      <p:grpSp>
        <p:nvGrpSpPr>
          <p:cNvPr id="9" name="Group 9"/>
          <p:cNvGrpSpPr/>
          <p:nvPr/>
        </p:nvGrpSpPr>
        <p:grpSpPr>
          <a:xfrm>
            <a:off x="5655741" y="0"/>
            <a:ext cx="3310410" cy="4917132"/>
            <a:chOff x="0" y="0"/>
            <a:chExt cx="4275074" cy="6350000"/>
          </a:xfrm>
        </p:grpSpPr>
        <p:sp>
          <p:nvSpPr>
            <p:cNvPr id="10" name="Freeform 10"/>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solidFill>
              <a:srgbClr val="12F1FF"/>
            </a:solidFill>
            <a:ln w="12700">
              <a:solidFill>
                <a:srgbClr val="000000"/>
              </a:solidFill>
            </a:ln>
          </p:spPr>
        </p:sp>
      </p:grpSp>
      <p:grpSp>
        <p:nvGrpSpPr>
          <p:cNvPr id="11" name="Group 11"/>
          <p:cNvGrpSpPr/>
          <p:nvPr/>
        </p:nvGrpSpPr>
        <p:grpSpPr>
          <a:xfrm>
            <a:off x="1681488" y="0"/>
            <a:ext cx="6925620" cy="10287000"/>
            <a:chOff x="0" y="0"/>
            <a:chExt cx="4275074" cy="6350000"/>
          </a:xfrm>
        </p:grpSpPr>
        <p:sp>
          <p:nvSpPr>
            <p:cNvPr id="12" name="Freeform 12"/>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blipFill>
              <a:blip r:embed="rId5"/>
              <a:stretch>
                <a:fillRect l="-6609" r="-4791"/>
              </a:stretch>
            </a:blipFill>
          </p:spPr>
        </p:sp>
      </p:grpSp>
      <p:sp>
        <p:nvSpPr>
          <p:cNvPr id="13" name="TextBox 13"/>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4" name="TextBox 14"/>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5" name="TextBox 15"/>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6" name="TextBox 16"/>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7" name="TextBox 17"/>
          <p:cNvSpPr txBox="1"/>
          <p:nvPr/>
        </p:nvSpPr>
        <p:spPr>
          <a:xfrm>
            <a:off x="10549877" y="2632193"/>
            <a:ext cx="4770406" cy="1471759"/>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ABOUT US</a:t>
            </a:r>
          </a:p>
        </p:txBody>
      </p:sp>
      <p:sp>
        <p:nvSpPr>
          <p:cNvPr id="18" name="Freeform 18"/>
          <p:cNvSpPr/>
          <p:nvPr/>
        </p:nvSpPr>
        <p:spPr>
          <a:xfrm>
            <a:off x="10549877" y="2247308"/>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9" name="Freeform 19"/>
          <p:cNvSpPr/>
          <p:nvPr/>
        </p:nvSpPr>
        <p:spPr>
          <a:xfrm>
            <a:off x="11014997" y="2247308"/>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0" name="Freeform 20"/>
          <p:cNvSpPr/>
          <p:nvPr/>
        </p:nvSpPr>
        <p:spPr>
          <a:xfrm>
            <a:off x="11480118" y="2247308"/>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1" name="TextBox 21"/>
          <p:cNvSpPr txBox="1"/>
          <p:nvPr/>
        </p:nvSpPr>
        <p:spPr>
          <a:xfrm>
            <a:off x="8336219" y="4194810"/>
            <a:ext cx="9429803" cy="1868805"/>
          </a:xfrm>
          <a:prstGeom prst="rect">
            <a:avLst/>
          </a:prstGeom>
        </p:spPr>
        <p:txBody>
          <a:bodyPr lIns="0" tIns="0" rIns="0" bIns="0" rtlCol="0" anchor="t">
            <a:spAutoFit/>
          </a:bodyPr>
          <a:lstStyle/>
          <a:p>
            <a:pPr algn="l">
              <a:lnSpc>
                <a:spcPts val="2519"/>
              </a:lnSpc>
              <a:spcBef>
                <a:spcPct val="0"/>
              </a:spcBef>
            </a:pPr>
            <a:r>
              <a:rPr lang="en-US" sz="1799">
                <a:solidFill>
                  <a:srgbClr val="FFFFFF"/>
                </a:solidFill>
                <a:latin typeface="Open Sans"/>
                <a:ea typeface="Open Sans"/>
                <a:cs typeface="Open Sans"/>
                <a:sym typeface="Open Sans"/>
              </a:rPr>
              <a:t>Comm AI is a cutting-edge project designed to analyze and enhance human communication skills by using an AI-driven system. The tool interacts with users through text and speech, evaluating various aspects of their communication such as grammar, clarity, conciseness, sentiment, engagement, and vocabulary usage. The system identifies errors in the user's communication, provides feedback on their overall effectiveness, and assigns one of three skill levels: poor, intermediate, or expert.</a:t>
            </a:r>
          </a:p>
        </p:txBody>
      </p:sp>
      <p:sp>
        <p:nvSpPr>
          <p:cNvPr id="22" name="TextBox 22"/>
          <p:cNvSpPr txBox="1"/>
          <p:nvPr/>
        </p:nvSpPr>
        <p:spPr>
          <a:xfrm>
            <a:off x="8336219" y="6785190"/>
            <a:ext cx="9558656" cy="1903021"/>
          </a:xfrm>
          <a:prstGeom prst="rect">
            <a:avLst/>
          </a:prstGeom>
        </p:spPr>
        <p:txBody>
          <a:bodyPr lIns="0" tIns="0" rIns="0" bIns="0" rtlCol="0" anchor="t">
            <a:spAutoFit/>
          </a:bodyPr>
          <a:lstStyle/>
          <a:p>
            <a:pPr algn="l">
              <a:lnSpc>
                <a:spcPts val="2519"/>
              </a:lnSpc>
              <a:spcBef>
                <a:spcPct val="0"/>
              </a:spcBef>
            </a:pPr>
            <a:r>
              <a:rPr lang="en-US" sz="1799" dirty="0">
                <a:solidFill>
                  <a:srgbClr val="FFFFFF"/>
                </a:solidFill>
                <a:latin typeface="Open Sans"/>
                <a:ea typeface="Open Sans"/>
                <a:cs typeface="Open Sans"/>
                <a:sym typeface="Open Sans"/>
              </a:rPr>
              <a:t>Comm AI recommends personalized videos to help users improve their communication skills based on their assessed level. The project is being developed using Django as the  framework, Python (3.12.3) for backend operations, and tools like Gemini API and NLP for language analysis. The ultimate goal of Comm AI is to empower users to communicate more effectively by providing them with insightful analysis and practical tools for improvement.</a:t>
            </a:r>
          </a:p>
        </p:txBody>
      </p:sp>
      <p:sp>
        <p:nvSpPr>
          <p:cNvPr id="23" name="Freeform 2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4" name="TextBox 24"/>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7362339" y="2914524"/>
            <a:ext cx="6509860" cy="2228976"/>
            <a:chOff x="0" y="0"/>
            <a:chExt cx="6350000" cy="2174240"/>
          </a:xfrm>
        </p:grpSpPr>
        <p:sp>
          <p:nvSpPr>
            <p:cNvPr id="8" name="Freeform 8"/>
            <p:cNvSpPr/>
            <p:nvPr/>
          </p:nvSpPr>
          <p:spPr>
            <a:xfrm>
              <a:off x="0" y="0"/>
              <a:ext cx="6350000" cy="2174240"/>
            </a:xfrm>
            <a:custGeom>
              <a:avLst/>
              <a:gdLst/>
              <a:ahLst/>
              <a:cxnLst/>
              <a:rect l="l" t="t" r="r" b="b"/>
              <a:pathLst>
                <a:path w="6350000" h="2174240">
                  <a:moveTo>
                    <a:pt x="6350000" y="0"/>
                  </a:moveTo>
                  <a:lnTo>
                    <a:pt x="6350000" y="2174240"/>
                  </a:lnTo>
                  <a:lnTo>
                    <a:pt x="647700" y="2174240"/>
                  </a:lnTo>
                  <a:lnTo>
                    <a:pt x="0" y="0"/>
                  </a:lnTo>
                  <a:close/>
                </a:path>
              </a:pathLst>
            </a:custGeom>
            <a:solidFill>
              <a:srgbClr val="12F1FF"/>
            </a:solidFill>
            <a:ln w="12700">
              <a:solidFill>
                <a:srgbClr val="000000"/>
              </a:solidFill>
            </a:ln>
          </p:spPr>
        </p:sp>
      </p:grpSp>
      <p:grpSp>
        <p:nvGrpSpPr>
          <p:cNvPr id="9" name="Group 9"/>
          <p:cNvGrpSpPr/>
          <p:nvPr/>
        </p:nvGrpSpPr>
        <p:grpSpPr>
          <a:xfrm>
            <a:off x="7189484" y="1028700"/>
            <a:ext cx="11098516" cy="3800132"/>
            <a:chOff x="0" y="0"/>
            <a:chExt cx="6350000" cy="2174240"/>
          </a:xfrm>
        </p:grpSpPr>
        <p:sp>
          <p:nvSpPr>
            <p:cNvPr id="10" name="Freeform 10"/>
            <p:cNvSpPr/>
            <p:nvPr/>
          </p:nvSpPr>
          <p:spPr>
            <a:xfrm>
              <a:off x="0" y="0"/>
              <a:ext cx="6350000" cy="2174240"/>
            </a:xfrm>
            <a:custGeom>
              <a:avLst/>
              <a:gdLst/>
              <a:ahLst/>
              <a:cxnLst/>
              <a:rect l="l" t="t" r="r" b="b"/>
              <a:pathLst>
                <a:path w="6350000" h="2174240">
                  <a:moveTo>
                    <a:pt x="6350000" y="0"/>
                  </a:moveTo>
                  <a:lnTo>
                    <a:pt x="6350000" y="2174240"/>
                  </a:lnTo>
                  <a:lnTo>
                    <a:pt x="647700" y="2174240"/>
                  </a:lnTo>
                  <a:lnTo>
                    <a:pt x="0" y="0"/>
                  </a:lnTo>
                  <a:close/>
                </a:path>
              </a:pathLst>
            </a:custGeom>
            <a:blipFill>
              <a:blip r:embed="rId5"/>
              <a:stretch>
                <a:fillRect t="-42321" b="-52260"/>
              </a:stretch>
            </a:blipFill>
          </p:spPr>
        </p:sp>
      </p:grpSp>
      <p:sp>
        <p:nvSpPr>
          <p:cNvPr id="11" name="TextBox 11"/>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2" name="TextBox 12"/>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3" name="TextBox 13"/>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4" name="TextBox 14"/>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5" name="TextBox 15"/>
          <p:cNvSpPr txBox="1"/>
          <p:nvPr/>
        </p:nvSpPr>
        <p:spPr>
          <a:xfrm>
            <a:off x="1850798" y="3079456"/>
            <a:ext cx="4770406" cy="2289856"/>
          </a:xfrm>
          <a:prstGeom prst="rect">
            <a:avLst/>
          </a:prstGeom>
        </p:spPr>
        <p:txBody>
          <a:bodyPr lIns="0" tIns="0" rIns="0" bIns="0" rtlCol="0" anchor="t">
            <a:spAutoFit/>
          </a:bodyPr>
          <a:lstStyle/>
          <a:p>
            <a:pPr algn="l">
              <a:lnSpc>
                <a:spcPts val="8817"/>
              </a:lnSpc>
            </a:pPr>
            <a:r>
              <a:rPr lang="en-US" sz="8560">
                <a:solidFill>
                  <a:srgbClr val="FFFFFF"/>
                </a:solidFill>
                <a:latin typeface="TT Octosquares Compressed"/>
                <a:ea typeface="TT Octosquares Compressed"/>
                <a:cs typeface="TT Octosquares Compressed"/>
                <a:sym typeface="TT Octosquares Compressed"/>
              </a:rPr>
              <a:t>ABOUT </a:t>
            </a:r>
          </a:p>
          <a:p>
            <a:pPr algn="l">
              <a:lnSpc>
                <a:spcPts val="8817"/>
              </a:lnSpc>
            </a:pPr>
            <a:r>
              <a:rPr lang="en-US" sz="8560">
                <a:solidFill>
                  <a:srgbClr val="FFFFFF"/>
                </a:solidFill>
                <a:latin typeface="TT Octosquares Compressed"/>
                <a:ea typeface="TT Octosquares Compressed"/>
                <a:cs typeface="TT Octosquares Compressed"/>
                <a:sym typeface="TT Octosquares Compressed"/>
              </a:rPr>
              <a:t>COMM AI</a:t>
            </a:r>
          </a:p>
        </p:txBody>
      </p:sp>
      <p:sp>
        <p:nvSpPr>
          <p:cNvPr id="16" name="Freeform 16"/>
          <p:cNvSpPr/>
          <p:nvPr/>
        </p:nvSpPr>
        <p:spPr>
          <a:xfrm>
            <a:off x="1850798" y="2399296"/>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7" name="Freeform 17"/>
          <p:cNvSpPr/>
          <p:nvPr/>
        </p:nvSpPr>
        <p:spPr>
          <a:xfrm>
            <a:off x="2315918" y="239929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8" name="Freeform 18"/>
          <p:cNvSpPr/>
          <p:nvPr/>
        </p:nvSpPr>
        <p:spPr>
          <a:xfrm>
            <a:off x="2781038" y="239929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19" name="Group 19"/>
          <p:cNvGrpSpPr/>
          <p:nvPr/>
        </p:nvGrpSpPr>
        <p:grpSpPr>
          <a:xfrm>
            <a:off x="1850798" y="6751024"/>
            <a:ext cx="677751" cy="677751"/>
            <a:chOff x="0" y="0"/>
            <a:chExt cx="812800" cy="812800"/>
          </a:xfrm>
        </p:grpSpPr>
        <p:sp>
          <p:nvSpPr>
            <p:cNvPr id="20" name="Freeform 2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1" name="TextBox 21"/>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2" name="TextBox 22"/>
          <p:cNvSpPr txBox="1"/>
          <p:nvPr/>
        </p:nvSpPr>
        <p:spPr>
          <a:xfrm>
            <a:off x="2781038" y="6854949"/>
            <a:ext cx="2980687" cy="422276"/>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TEXT INTERFACE</a:t>
            </a:r>
          </a:p>
        </p:txBody>
      </p:sp>
      <p:sp>
        <p:nvSpPr>
          <p:cNvPr id="23" name="TextBox 23"/>
          <p:cNvSpPr txBox="1"/>
          <p:nvPr/>
        </p:nvSpPr>
        <p:spPr>
          <a:xfrm>
            <a:off x="1941618" y="6927022"/>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01</a:t>
            </a:r>
          </a:p>
        </p:txBody>
      </p:sp>
      <p:grpSp>
        <p:nvGrpSpPr>
          <p:cNvPr id="24" name="Group 24"/>
          <p:cNvGrpSpPr/>
          <p:nvPr/>
        </p:nvGrpSpPr>
        <p:grpSpPr>
          <a:xfrm>
            <a:off x="7085906" y="6751024"/>
            <a:ext cx="677751" cy="677751"/>
            <a:chOff x="0" y="0"/>
            <a:chExt cx="812800" cy="812800"/>
          </a:xfrm>
        </p:grpSpPr>
        <p:sp>
          <p:nvSpPr>
            <p:cNvPr id="25" name="Freeform 2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6" name="TextBox 2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7" name="TextBox 27"/>
          <p:cNvSpPr txBox="1"/>
          <p:nvPr/>
        </p:nvSpPr>
        <p:spPr>
          <a:xfrm>
            <a:off x="8106556" y="6854950"/>
            <a:ext cx="2976099" cy="42227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SPEECH INTERFACE</a:t>
            </a:r>
          </a:p>
        </p:txBody>
      </p:sp>
      <p:sp>
        <p:nvSpPr>
          <p:cNvPr id="28" name="TextBox 28"/>
          <p:cNvSpPr txBox="1"/>
          <p:nvPr/>
        </p:nvSpPr>
        <p:spPr>
          <a:xfrm>
            <a:off x="7176726" y="6927022"/>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02</a:t>
            </a:r>
          </a:p>
        </p:txBody>
      </p:sp>
      <p:grpSp>
        <p:nvGrpSpPr>
          <p:cNvPr id="29" name="Group 29"/>
          <p:cNvGrpSpPr/>
          <p:nvPr/>
        </p:nvGrpSpPr>
        <p:grpSpPr>
          <a:xfrm>
            <a:off x="12321014" y="6751024"/>
            <a:ext cx="677751" cy="677751"/>
            <a:chOff x="0" y="0"/>
            <a:chExt cx="812800" cy="812800"/>
          </a:xfrm>
        </p:grpSpPr>
        <p:sp>
          <p:nvSpPr>
            <p:cNvPr id="30" name="Freeform 30"/>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31" name="TextBox 31"/>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32" name="TextBox 32"/>
          <p:cNvSpPr txBox="1"/>
          <p:nvPr/>
        </p:nvSpPr>
        <p:spPr>
          <a:xfrm>
            <a:off x="13302741" y="6880226"/>
            <a:ext cx="2905621" cy="419346"/>
          </a:xfrm>
          <a:prstGeom prst="rect">
            <a:avLst/>
          </a:prstGeom>
        </p:spPr>
        <p:txBody>
          <a:bodyPr lIns="0" tIns="0" rIns="0" bIns="0" rtlCol="0" anchor="t">
            <a:spAutoFit/>
          </a:bodyPr>
          <a:lstStyle/>
          <a:p>
            <a:pPr algn="l">
              <a:lnSpc>
                <a:spcPts val="3499"/>
              </a:lnSpc>
              <a:spcBef>
                <a:spcPct val="0"/>
              </a:spcBef>
            </a:pPr>
            <a:r>
              <a:rPr lang="en-US" sz="2499" dirty="0">
                <a:solidFill>
                  <a:srgbClr val="FFFFFF"/>
                </a:solidFill>
                <a:latin typeface="Open Sans"/>
                <a:ea typeface="Open Sans"/>
                <a:cs typeface="Open Sans"/>
                <a:sym typeface="Open Sans"/>
              </a:rPr>
              <a:t>ACTIVITIES</a:t>
            </a:r>
          </a:p>
        </p:txBody>
      </p:sp>
      <p:sp>
        <p:nvSpPr>
          <p:cNvPr id="33" name="TextBox 33"/>
          <p:cNvSpPr txBox="1"/>
          <p:nvPr/>
        </p:nvSpPr>
        <p:spPr>
          <a:xfrm>
            <a:off x="12411834" y="6927022"/>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03</a:t>
            </a:r>
          </a:p>
        </p:txBody>
      </p:sp>
      <p:sp>
        <p:nvSpPr>
          <p:cNvPr id="34" name="Freeform 3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35" name="TextBox 35"/>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711290" y="5414150"/>
            <a:ext cx="5152168" cy="4882375"/>
            <a:chOff x="0" y="0"/>
            <a:chExt cx="6353786" cy="6021070"/>
          </a:xfrm>
        </p:grpSpPr>
        <p:sp>
          <p:nvSpPr>
            <p:cNvPr id="5" name="Freeform 5"/>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5"/>
              <a:stretch>
                <a:fillRect l="-38568" r="-3665"/>
              </a:stretch>
            </a:blipFill>
          </p:spPr>
        </p:sp>
      </p:grpSp>
      <p:grpSp>
        <p:nvGrpSpPr>
          <p:cNvPr id="6" name="Group 6"/>
          <p:cNvGrpSpPr/>
          <p:nvPr/>
        </p:nvGrpSpPr>
        <p:grpSpPr>
          <a:xfrm>
            <a:off x="4141514" y="5414150"/>
            <a:ext cx="5152168" cy="4882375"/>
            <a:chOff x="0" y="0"/>
            <a:chExt cx="6353786" cy="6021070"/>
          </a:xfrm>
        </p:grpSpPr>
        <p:sp>
          <p:nvSpPr>
            <p:cNvPr id="7" name="Freeform 7"/>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6"/>
              <a:stretch>
                <a:fillRect t="-29193" b="-29193"/>
              </a:stretch>
            </a:blipFill>
          </p:spPr>
        </p:sp>
      </p:grpSp>
      <p:grpSp>
        <p:nvGrpSpPr>
          <p:cNvPr id="8" name="Group 8"/>
          <p:cNvGrpSpPr/>
          <p:nvPr/>
        </p:nvGrpSpPr>
        <p:grpSpPr>
          <a:xfrm rot="-5400000">
            <a:off x="17631481" y="8597471"/>
            <a:ext cx="924223" cy="397435"/>
            <a:chOff x="0" y="0"/>
            <a:chExt cx="1347239" cy="579341"/>
          </a:xfrm>
        </p:grpSpPr>
        <p:sp>
          <p:nvSpPr>
            <p:cNvPr id="9" name="Freeform 9"/>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10" name="TextBox 10"/>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2" name="TextBox 12"/>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3" name="TextBox 13"/>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4" name="TextBox 14"/>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5" name="TextBox 15"/>
          <p:cNvSpPr txBox="1"/>
          <p:nvPr/>
        </p:nvSpPr>
        <p:spPr>
          <a:xfrm>
            <a:off x="2055675" y="2502410"/>
            <a:ext cx="7088325" cy="1471955"/>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OUR PROJECT MAKES</a:t>
            </a:r>
          </a:p>
        </p:txBody>
      </p:sp>
      <p:sp>
        <p:nvSpPr>
          <p:cNvPr id="16" name="Freeform 16"/>
          <p:cNvSpPr/>
          <p:nvPr/>
        </p:nvSpPr>
        <p:spPr>
          <a:xfrm>
            <a:off x="2055675" y="2117525"/>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7" name="Freeform 17"/>
          <p:cNvSpPr/>
          <p:nvPr/>
        </p:nvSpPr>
        <p:spPr>
          <a:xfrm>
            <a:off x="2520796" y="2117525"/>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8" name="Freeform 18"/>
          <p:cNvSpPr/>
          <p:nvPr/>
        </p:nvSpPr>
        <p:spPr>
          <a:xfrm>
            <a:off x="2985916" y="2117525"/>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9" name="TextBox 19"/>
          <p:cNvSpPr txBox="1"/>
          <p:nvPr/>
        </p:nvSpPr>
        <p:spPr>
          <a:xfrm>
            <a:off x="10329007" y="2861478"/>
            <a:ext cx="7301768" cy="5934711"/>
          </a:xfrm>
          <a:prstGeom prst="rect">
            <a:avLst/>
          </a:prstGeom>
        </p:spPr>
        <p:txBody>
          <a:bodyPr lIns="0" tIns="0" rIns="0" bIns="0" rtlCol="0" anchor="t">
            <a:spAutoFit/>
          </a:bodyPr>
          <a:lstStyle/>
          <a:p>
            <a:pPr marL="561334" lvl="1" indent="-280667" algn="l">
              <a:lnSpc>
                <a:spcPts val="3639"/>
              </a:lnSpc>
              <a:buFont typeface="Arial"/>
              <a:buChar char="•"/>
            </a:pPr>
            <a:r>
              <a:rPr lang="en-US" sz="2599" dirty="0">
                <a:solidFill>
                  <a:srgbClr val="FFFFFF"/>
                </a:solidFill>
                <a:latin typeface="Open Sans"/>
                <a:ea typeface="Open Sans"/>
                <a:cs typeface="Open Sans"/>
                <a:sym typeface="Open Sans"/>
              </a:rPr>
              <a:t>Communication Analysis Tool</a:t>
            </a:r>
          </a:p>
          <a:p>
            <a:pPr algn="l">
              <a:lnSpc>
                <a:spcPts val="3639"/>
              </a:lnSpc>
            </a:pPr>
            <a:endParaRPr lang="en-US" sz="2599" dirty="0">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dirty="0">
                <a:solidFill>
                  <a:srgbClr val="FFFFFF"/>
                </a:solidFill>
                <a:latin typeface="Open Sans"/>
                <a:ea typeface="Open Sans"/>
                <a:cs typeface="Open Sans"/>
                <a:sym typeface="Open Sans"/>
              </a:rPr>
              <a:t>Error Detection and Feedback</a:t>
            </a:r>
          </a:p>
          <a:p>
            <a:pPr algn="l">
              <a:lnSpc>
                <a:spcPts val="3639"/>
              </a:lnSpc>
            </a:pPr>
            <a:endParaRPr lang="en-US" sz="2599" dirty="0">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dirty="0">
                <a:solidFill>
                  <a:srgbClr val="FFFFFF"/>
                </a:solidFill>
                <a:latin typeface="Open Sans"/>
                <a:ea typeface="Open Sans"/>
                <a:cs typeface="Open Sans"/>
                <a:sym typeface="Open Sans"/>
              </a:rPr>
              <a:t>Skill Level Classification</a:t>
            </a:r>
          </a:p>
          <a:p>
            <a:pPr algn="l">
              <a:lnSpc>
                <a:spcPts val="3639"/>
              </a:lnSpc>
            </a:pPr>
            <a:endParaRPr lang="en-US" sz="2599" dirty="0">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dirty="0">
                <a:solidFill>
                  <a:srgbClr val="FFFFFF"/>
                </a:solidFill>
                <a:latin typeface="Open Sans"/>
                <a:ea typeface="Open Sans"/>
                <a:cs typeface="Open Sans"/>
                <a:sym typeface="Open Sans"/>
              </a:rPr>
              <a:t>Personalized Learning Experience</a:t>
            </a:r>
          </a:p>
          <a:p>
            <a:pPr algn="l">
              <a:lnSpc>
                <a:spcPts val="3639"/>
              </a:lnSpc>
            </a:pPr>
            <a:endParaRPr lang="en-US" sz="2599" dirty="0">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dirty="0">
                <a:solidFill>
                  <a:srgbClr val="FFFFFF"/>
                </a:solidFill>
                <a:latin typeface="Open Sans"/>
                <a:ea typeface="Open Sans"/>
                <a:cs typeface="Open Sans"/>
                <a:sym typeface="Open Sans"/>
              </a:rPr>
              <a:t>User-Friendly Interface</a:t>
            </a:r>
          </a:p>
          <a:p>
            <a:pPr algn="l">
              <a:lnSpc>
                <a:spcPts val="3639"/>
              </a:lnSpc>
            </a:pPr>
            <a:endParaRPr lang="en-US" sz="2599" dirty="0">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dirty="0">
                <a:solidFill>
                  <a:srgbClr val="FFFFFF"/>
                </a:solidFill>
                <a:latin typeface="Open Sans"/>
                <a:ea typeface="Open Sans"/>
                <a:cs typeface="Open Sans"/>
                <a:sym typeface="Open Sans"/>
              </a:rPr>
              <a:t>User-Friendly Interface</a:t>
            </a:r>
          </a:p>
          <a:p>
            <a:pPr algn="l">
              <a:lnSpc>
                <a:spcPts val="3639"/>
              </a:lnSpc>
            </a:pPr>
            <a:endParaRPr lang="en-US" sz="2599" dirty="0">
              <a:solidFill>
                <a:srgbClr val="FFFFFF"/>
              </a:solidFill>
              <a:latin typeface="Open Sans"/>
              <a:ea typeface="Open Sans"/>
              <a:cs typeface="Open Sans"/>
              <a:sym typeface="Open Sans"/>
            </a:endParaRPr>
          </a:p>
          <a:p>
            <a:pPr marL="561334" lvl="1" indent="-280667" algn="l">
              <a:lnSpc>
                <a:spcPts val="3639"/>
              </a:lnSpc>
              <a:buFont typeface="Arial"/>
              <a:buChar char="•"/>
            </a:pPr>
            <a:r>
              <a:rPr lang="en-US" sz="2599" dirty="0">
                <a:solidFill>
                  <a:srgbClr val="FFFFFF"/>
                </a:solidFill>
                <a:latin typeface="Open Sans"/>
                <a:ea typeface="Open Sans"/>
                <a:cs typeface="Open Sans"/>
                <a:sym typeface="Open Sans"/>
              </a:rPr>
              <a:t>Downloadable Results</a:t>
            </a:r>
          </a:p>
        </p:txBody>
      </p:sp>
      <p:sp>
        <p:nvSpPr>
          <p:cNvPr id="20" name="Freeform 20"/>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21" name="TextBox 21"/>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0" y="1028700"/>
            <a:ext cx="3953331" cy="9258300"/>
            <a:chOff x="0" y="0"/>
            <a:chExt cx="2711475" cy="6350000"/>
          </a:xfrm>
        </p:grpSpPr>
        <p:sp>
          <p:nvSpPr>
            <p:cNvPr id="8" name="Freeform 8"/>
            <p:cNvSpPr/>
            <p:nvPr/>
          </p:nvSpPr>
          <p:spPr>
            <a:xfrm>
              <a:off x="0" y="0"/>
              <a:ext cx="2711475" cy="6350000"/>
            </a:xfrm>
            <a:custGeom>
              <a:avLst/>
              <a:gdLst/>
              <a:ahLst/>
              <a:cxnLst/>
              <a:rect l="l" t="t" r="r" b="b"/>
              <a:pathLst>
                <a:path w="2711475" h="6350000">
                  <a:moveTo>
                    <a:pt x="2711475" y="1169060"/>
                  </a:moveTo>
                  <a:cubicBezTo>
                    <a:pt x="2711475" y="3034449"/>
                    <a:pt x="2711475" y="4484599"/>
                    <a:pt x="2711475" y="6350000"/>
                  </a:cubicBezTo>
                  <a:lnTo>
                    <a:pt x="0" y="6350000"/>
                  </a:lnTo>
                  <a:lnTo>
                    <a:pt x="0" y="1533195"/>
                  </a:lnTo>
                  <a:cubicBezTo>
                    <a:pt x="0" y="1022134"/>
                    <a:pt x="0" y="511061"/>
                    <a:pt x="0" y="0"/>
                  </a:cubicBezTo>
                  <a:lnTo>
                    <a:pt x="1146746" y="0"/>
                  </a:lnTo>
                  <a:cubicBezTo>
                    <a:pt x="1668323" y="389687"/>
                    <a:pt x="2189899" y="779374"/>
                    <a:pt x="2711475" y="1169060"/>
                  </a:cubicBezTo>
                  <a:close/>
                </a:path>
              </a:pathLst>
            </a:custGeom>
            <a:blipFill>
              <a:blip r:embed="rId5"/>
              <a:stretch>
                <a:fillRect l="-14744" r="-41284"/>
              </a:stretch>
            </a:blipFill>
          </p:spPr>
        </p:sp>
      </p:grpSp>
      <p:grpSp>
        <p:nvGrpSpPr>
          <p:cNvPr id="9" name="Group 9"/>
          <p:cNvGrpSpPr/>
          <p:nvPr/>
        </p:nvGrpSpPr>
        <p:grpSpPr>
          <a:xfrm>
            <a:off x="6474477" y="6487174"/>
            <a:ext cx="2669523" cy="3799826"/>
            <a:chOff x="0" y="0"/>
            <a:chExt cx="703084" cy="1000777"/>
          </a:xfrm>
        </p:grpSpPr>
        <p:sp>
          <p:nvSpPr>
            <p:cNvPr id="10" name="Freeform 10"/>
            <p:cNvSpPr/>
            <p:nvPr/>
          </p:nvSpPr>
          <p:spPr>
            <a:xfrm>
              <a:off x="0" y="0"/>
              <a:ext cx="703084" cy="1000777"/>
            </a:xfrm>
            <a:custGeom>
              <a:avLst/>
              <a:gdLst/>
              <a:ahLst/>
              <a:cxnLst/>
              <a:rect l="l" t="t" r="r" b="b"/>
              <a:pathLst>
                <a:path w="703084" h="1000777">
                  <a:moveTo>
                    <a:pt x="0" y="0"/>
                  </a:moveTo>
                  <a:lnTo>
                    <a:pt x="703084" y="0"/>
                  </a:lnTo>
                  <a:lnTo>
                    <a:pt x="703084" y="1000777"/>
                  </a:lnTo>
                  <a:lnTo>
                    <a:pt x="0" y="1000777"/>
                  </a:lnTo>
                  <a:close/>
                </a:path>
              </a:pathLst>
            </a:custGeom>
            <a:solidFill>
              <a:srgbClr val="12F1FF"/>
            </a:solidFill>
          </p:spPr>
        </p:sp>
        <p:sp>
          <p:nvSpPr>
            <p:cNvPr id="11" name="TextBox 11"/>
            <p:cNvSpPr txBox="1"/>
            <p:nvPr/>
          </p:nvSpPr>
          <p:spPr>
            <a:xfrm>
              <a:off x="0" y="-38100"/>
              <a:ext cx="703084" cy="1038877"/>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4140213" y="2687348"/>
            <a:ext cx="4668528" cy="7599652"/>
            <a:chOff x="0" y="0"/>
            <a:chExt cx="3202008" cy="5212381"/>
          </a:xfrm>
        </p:grpSpPr>
        <p:sp>
          <p:nvSpPr>
            <p:cNvPr id="13" name="Freeform 13"/>
            <p:cNvSpPr/>
            <p:nvPr/>
          </p:nvSpPr>
          <p:spPr>
            <a:xfrm>
              <a:off x="0" y="0"/>
              <a:ext cx="3202008" cy="5212381"/>
            </a:xfrm>
            <a:custGeom>
              <a:avLst/>
              <a:gdLst/>
              <a:ahLst/>
              <a:cxnLst/>
              <a:rect l="l" t="t" r="r" b="b"/>
              <a:pathLst>
                <a:path w="3202008" h="5212381">
                  <a:moveTo>
                    <a:pt x="3202008" y="959620"/>
                  </a:moveTo>
                  <a:cubicBezTo>
                    <a:pt x="3202008" y="2490820"/>
                    <a:pt x="3202008" y="3681171"/>
                    <a:pt x="3202008" y="5212381"/>
                  </a:cubicBezTo>
                  <a:lnTo>
                    <a:pt x="0" y="5212381"/>
                  </a:lnTo>
                  <a:lnTo>
                    <a:pt x="0" y="1258519"/>
                  </a:lnTo>
                  <a:cubicBezTo>
                    <a:pt x="0" y="839016"/>
                    <a:pt x="0" y="419503"/>
                    <a:pt x="0" y="0"/>
                  </a:cubicBezTo>
                  <a:lnTo>
                    <a:pt x="1354204" y="0"/>
                  </a:lnTo>
                  <a:cubicBezTo>
                    <a:pt x="1970139" y="319873"/>
                    <a:pt x="2586074" y="639747"/>
                    <a:pt x="3202008" y="959620"/>
                  </a:cubicBezTo>
                  <a:close/>
                </a:path>
              </a:pathLst>
            </a:custGeom>
            <a:blipFill>
              <a:blip r:embed="rId6"/>
              <a:stretch>
                <a:fillRect l="-5393" r="-3061"/>
              </a:stretch>
            </a:blipFill>
          </p:spPr>
        </p:sp>
      </p:grpSp>
      <p:sp>
        <p:nvSpPr>
          <p:cNvPr id="14" name="TextBox 14"/>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5" name="TextBox 15"/>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6" name="TextBox 16"/>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7" name="TextBox 17"/>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8" name="TextBox 18"/>
          <p:cNvSpPr txBox="1"/>
          <p:nvPr/>
        </p:nvSpPr>
        <p:spPr>
          <a:xfrm>
            <a:off x="10668341" y="2694503"/>
            <a:ext cx="5630748" cy="1471759"/>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OUR VISION</a:t>
            </a:r>
          </a:p>
        </p:txBody>
      </p:sp>
      <p:sp>
        <p:nvSpPr>
          <p:cNvPr id="19" name="Freeform 19"/>
          <p:cNvSpPr/>
          <p:nvPr/>
        </p:nvSpPr>
        <p:spPr>
          <a:xfrm>
            <a:off x="10668341" y="2309619"/>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0" name="Freeform 20"/>
          <p:cNvSpPr/>
          <p:nvPr/>
        </p:nvSpPr>
        <p:spPr>
          <a:xfrm>
            <a:off x="11133462" y="2309619"/>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1" name="Freeform 21"/>
          <p:cNvSpPr/>
          <p:nvPr/>
        </p:nvSpPr>
        <p:spPr>
          <a:xfrm>
            <a:off x="11598582" y="2309619"/>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nvGrpSpPr>
          <p:cNvPr id="22" name="Group 22"/>
          <p:cNvGrpSpPr/>
          <p:nvPr/>
        </p:nvGrpSpPr>
        <p:grpSpPr>
          <a:xfrm>
            <a:off x="10668341" y="4876466"/>
            <a:ext cx="677751" cy="677751"/>
            <a:chOff x="0" y="0"/>
            <a:chExt cx="812800" cy="812800"/>
          </a:xfrm>
        </p:grpSpPr>
        <p:sp>
          <p:nvSpPr>
            <p:cNvPr id="23" name="Freeform 2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4" name="TextBox 24"/>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5" name="TextBox 25"/>
          <p:cNvSpPr txBox="1"/>
          <p:nvPr/>
        </p:nvSpPr>
        <p:spPr>
          <a:xfrm>
            <a:off x="11741662" y="4761316"/>
            <a:ext cx="4557428" cy="86042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Comm AI is to become a leading AI-driven tool</a:t>
            </a:r>
          </a:p>
        </p:txBody>
      </p:sp>
      <p:sp>
        <p:nvSpPr>
          <p:cNvPr id="26" name="TextBox 26"/>
          <p:cNvSpPr txBox="1"/>
          <p:nvPr/>
        </p:nvSpPr>
        <p:spPr>
          <a:xfrm>
            <a:off x="10759162" y="5052464"/>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01</a:t>
            </a:r>
          </a:p>
        </p:txBody>
      </p:sp>
      <p:grpSp>
        <p:nvGrpSpPr>
          <p:cNvPr id="27" name="Group 27"/>
          <p:cNvGrpSpPr/>
          <p:nvPr/>
        </p:nvGrpSpPr>
        <p:grpSpPr>
          <a:xfrm>
            <a:off x="10684825" y="7309502"/>
            <a:ext cx="677751" cy="677751"/>
            <a:chOff x="0" y="0"/>
            <a:chExt cx="812800" cy="812800"/>
          </a:xfrm>
        </p:grpSpPr>
        <p:sp>
          <p:nvSpPr>
            <p:cNvPr id="28" name="Freeform 2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30" name="TextBox 30"/>
          <p:cNvSpPr txBox="1"/>
          <p:nvPr/>
        </p:nvSpPr>
        <p:spPr>
          <a:xfrm>
            <a:off x="11741662" y="6756202"/>
            <a:ext cx="4557428" cy="173672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Comm AI a robust and accessible solution for enhancing communication skills globally</a:t>
            </a:r>
          </a:p>
        </p:txBody>
      </p:sp>
      <p:sp>
        <p:nvSpPr>
          <p:cNvPr id="31" name="TextBox 31"/>
          <p:cNvSpPr txBox="1"/>
          <p:nvPr/>
        </p:nvSpPr>
        <p:spPr>
          <a:xfrm>
            <a:off x="10775645" y="7485500"/>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02</a:t>
            </a:r>
          </a:p>
        </p:txBody>
      </p:sp>
      <p:sp>
        <p:nvSpPr>
          <p:cNvPr id="32" name="Freeform 32"/>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33" name="TextBox 33"/>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420735" y="4902831"/>
            <a:ext cx="4700562" cy="4700562"/>
            <a:chOff x="0" y="0"/>
            <a:chExt cx="6350000" cy="6350000"/>
          </a:xfrm>
        </p:grpSpPr>
        <p:sp>
          <p:nvSpPr>
            <p:cNvPr id="5" name="Freeform 5"/>
            <p:cNvSpPr/>
            <p:nvPr/>
          </p:nvSpPr>
          <p:spPr>
            <a:xfrm>
              <a:off x="0" y="0"/>
              <a:ext cx="6350000" cy="6350000"/>
            </a:xfrm>
            <a:custGeom>
              <a:avLst/>
              <a:gdLst/>
              <a:ahLst/>
              <a:cxnLst/>
              <a:rect l="l" t="t" r="r" b="b"/>
              <a:pathLst>
                <a:path w="6350000" h="6350000">
                  <a:moveTo>
                    <a:pt x="6350000" y="0"/>
                  </a:moveTo>
                  <a:lnTo>
                    <a:pt x="6350000" y="6350000"/>
                  </a:lnTo>
                  <a:lnTo>
                    <a:pt x="1224280" y="6350000"/>
                  </a:lnTo>
                  <a:lnTo>
                    <a:pt x="0" y="0"/>
                  </a:lnTo>
                  <a:close/>
                </a:path>
              </a:pathLst>
            </a:custGeom>
            <a:solidFill>
              <a:srgbClr val="12F1FF"/>
            </a:solidFill>
            <a:ln w="12700">
              <a:solidFill>
                <a:srgbClr val="000000"/>
              </a:solidFill>
            </a:ln>
          </p:spPr>
        </p:sp>
      </p:grpSp>
      <p:grpSp>
        <p:nvGrpSpPr>
          <p:cNvPr id="6" name="Group 6"/>
          <p:cNvGrpSpPr/>
          <p:nvPr/>
        </p:nvGrpSpPr>
        <p:grpSpPr>
          <a:xfrm rot="-5400000">
            <a:off x="17631481" y="8597471"/>
            <a:ext cx="924223" cy="397435"/>
            <a:chOff x="0" y="0"/>
            <a:chExt cx="1347239" cy="579341"/>
          </a:xfrm>
        </p:grpSpPr>
        <p:sp>
          <p:nvSpPr>
            <p:cNvPr id="7" name="Freeform 7"/>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8" name="TextBox 8"/>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0" name="TextBox 10"/>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1" name="TextBox 11"/>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2" name="TextBox 12"/>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3" name="TextBox 13"/>
          <p:cNvSpPr txBox="1"/>
          <p:nvPr/>
        </p:nvSpPr>
        <p:spPr>
          <a:xfrm>
            <a:off x="2110424" y="2513191"/>
            <a:ext cx="5630748" cy="1471759"/>
          </a:xfrm>
          <a:prstGeom prst="rect">
            <a:avLst/>
          </a:prstGeom>
        </p:spPr>
        <p:txBody>
          <a:bodyPr lIns="0" tIns="0" rIns="0" bIns="0" rtlCol="0" anchor="t">
            <a:spAutoFit/>
          </a:bodyPr>
          <a:lstStyle/>
          <a:p>
            <a:pPr algn="l">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OUR MISSION</a:t>
            </a:r>
          </a:p>
        </p:txBody>
      </p:sp>
      <p:sp>
        <p:nvSpPr>
          <p:cNvPr id="14" name="Freeform 14"/>
          <p:cNvSpPr/>
          <p:nvPr/>
        </p:nvSpPr>
        <p:spPr>
          <a:xfrm>
            <a:off x="2110424" y="212830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Freeform 15"/>
          <p:cNvSpPr/>
          <p:nvPr/>
        </p:nvSpPr>
        <p:spPr>
          <a:xfrm>
            <a:off x="2575544" y="212830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6" name="Freeform 16"/>
          <p:cNvSpPr/>
          <p:nvPr/>
        </p:nvSpPr>
        <p:spPr>
          <a:xfrm>
            <a:off x="3040664" y="212830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7" name="Group 17"/>
          <p:cNvGrpSpPr/>
          <p:nvPr/>
        </p:nvGrpSpPr>
        <p:grpSpPr>
          <a:xfrm>
            <a:off x="2110424" y="4639542"/>
            <a:ext cx="677751" cy="677751"/>
            <a:chOff x="0" y="0"/>
            <a:chExt cx="812800" cy="812800"/>
          </a:xfrm>
        </p:grpSpPr>
        <p:sp>
          <p:nvSpPr>
            <p:cNvPr id="18" name="Freeform 1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19" name="TextBox 1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0" name="TextBox 20"/>
          <p:cNvSpPr txBox="1"/>
          <p:nvPr/>
        </p:nvSpPr>
        <p:spPr>
          <a:xfrm>
            <a:off x="3183744" y="4743467"/>
            <a:ext cx="6649020" cy="42227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Hosting, .ai Domain, State-of-the-art AI tool</a:t>
            </a:r>
          </a:p>
        </p:txBody>
      </p:sp>
      <p:sp>
        <p:nvSpPr>
          <p:cNvPr id="21" name="TextBox 21"/>
          <p:cNvSpPr txBox="1"/>
          <p:nvPr/>
        </p:nvSpPr>
        <p:spPr>
          <a:xfrm>
            <a:off x="2201244" y="4815540"/>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01</a:t>
            </a:r>
          </a:p>
        </p:txBody>
      </p:sp>
      <p:grpSp>
        <p:nvGrpSpPr>
          <p:cNvPr id="22" name="Group 22"/>
          <p:cNvGrpSpPr/>
          <p:nvPr/>
        </p:nvGrpSpPr>
        <p:grpSpPr>
          <a:xfrm>
            <a:off x="2110424" y="6060243"/>
            <a:ext cx="677751" cy="677751"/>
            <a:chOff x="0" y="0"/>
            <a:chExt cx="812800" cy="812800"/>
          </a:xfrm>
        </p:grpSpPr>
        <p:sp>
          <p:nvSpPr>
            <p:cNvPr id="23" name="Freeform 2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4" name="TextBox 24"/>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5" name="TextBox 25"/>
          <p:cNvSpPr txBox="1"/>
          <p:nvPr/>
        </p:nvSpPr>
        <p:spPr>
          <a:xfrm>
            <a:off x="3183744" y="6164168"/>
            <a:ext cx="5245590" cy="42227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Open-source &amp; Collaborative</a:t>
            </a:r>
          </a:p>
        </p:txBody>
      </p:sp>
      <p:sp>
        <p:nvSpPr>
          <p:cNvPr id="26" name="TextBox 26"/>
          <p:cNvSpPr txBox="1"/>
          <p:nvPr/>
        </p:nvSpPr>
        <p:spPr>
          <a:xfrm>
            <a:off x="2201244" y="6236240"/>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02</a:t>
            </a:r>
          </a:p>
        </p:txBody>
      </p:sp>
      <p:grpSp>
        <p:nvGrpSpPr>
          <p:cNvPr id="27" name="Group 27"/>
          <p:cNvGrpSpPr/>
          <p:nvPr/>
        </p:nvGrpSpPr>
        <p:grpSpPr>
          <a:xfrm>
            <a:off x="2110424" y="7480943"/>
            <a:ext cx="677751" cy="677751"/>
            <a:chOff x="0" y="0"/>
            <a:chExt cx="812800" cy="812800"/>
          </a:xfrm>
        </p:grpSpPr>
        <p:sp>
          <p:nvSpPr>
            <p:cNvPr id="28" name="Freeform 2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30" name="TextBox 30"/>
          <p:cNvSpPr txBox="1"/>
          <p:nvPr/>
        </p:nvSpPr>
        <p:spPr>
          <a:xfrm>
            <a:off x="3218344" y="7584869"/>
            <a:ext cx="5245590" cy="422275"/>
          </a:xfrm>
          <a:prstGeom prst="rect">
            <a:avLst/>
          </a:prstGeom>
        </p:spPr>
        <p:txBody>
          <a:bodyPr lIns="0" tIns="0" rIns="0" bIns="0" rtlCol="0" anchor="t">
            <a:spAutoFit/>
          </a:bodyPr>
          <a:lstStyle/>
          <a:p>
            <a:pPr algn="l">
              <a:lnSpc>
                <a:spcPts val="3499"/>
              </a:lnSpc>
              <a:spcBef>
                <a:spcPct val="0"/>
              </a:spcBef>
            </a:pPr>
            <a:r>
              <a:rPr lang="en-US" sz="2499">
                <a:solidFill>
                  <a:srgbClr val="FFFFFF"/>
                </a:solidFill>
                <a:latin typeface="Open Sans"/>
                <a:ea typeface="Open Sans"/>
                <a:cs typeface="Open Sans"/>
                <a:sym typeface="Open Sans"/>
              </a:rPr>
              <a:t>User-friendly &amp; more Robust</a:t>
            </a:r>
          </a:p>
        </p:txBody>
      </p:sp>
      <p:sp>
        <p:nvSpPr>
          <p:cNvPr id="31" name="TextBox 31"/>
          <p:cNvSpPr txBox="1"/>
          <p:nvPr/>
        </p:nvSpPr>
        <p:spPr>
          <a:xfrm>
            <a:off x="2201244" y="7656941"/>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03</a:t>
            </a:r>
          </a:p>
        </p:txBody>
      </p:sp>
      <p:sp>
        <p:nvSpPr>
          <p:cNvPr id="32" name="Freeform 32"/>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33" name="TextBox 33"/>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grpSp>
        <p:nvGrpSpPr>
          <p:cNvPr id="34" name="Group 34"/>
          <p:cNvGrpSpPr/>
          <p:nvPr/>
        </p:nvGrpSpPr>
        <p:grpSpPr>
          <a:xfrm>
            <a:off x="11384026" y="1651046"/>
            <a:ext cx="6903974" cy="8635954"/>
            <a:chOff x="0" y="0"/>
            <a:chExt cx="8514159" cy="10650081"/>
          </a:xfrm>
        </p:grpSpPr>
        <p:sp>
          <p:nvSpPr>
            <p:cNvPr id="35" name="Freeform 35"/>
            <p:cNvSpPr/>
            <p:nvPr/>
          </p:nvSpPr>
          <p:spPr>
            <a:xfrm>
              <a:off x="0" y="0"/>
              <a:ext cx="8514159" cy="10650081"/>
            </a:xfrm>
            <a:custGeom>
              <a:avLst/>
              <a:gdLst/>
              <a:ahLst/>
              <a:cxnLst/>
              <a:rect l="l" t="t" r="r" b="b"/>
              <a:pathLst>
                <a:path w="8514159" h="10650081">
                  <a:moveTo>
                    <a:pt x="0" y="10650081"/>
                  </a:moveTo>
                  <a:lnTo>
                    <a:pt x="989385" y="0"/>
                  </a:lnTo>
                  <a:lnTo>
                    <a:pt x="8514159" y="0"/>
                  </a:lnTo>
                  <a:lnTo>
                    <a:pt x="7524773" y="10650081"/>
                  </a:lnTo>
                  <a:close/>
                </a:path>
              </a:pathLst>
            </a:custGeom>
            <a:blipFill>
              <a:blip r:embed="rId9"/>
              <a:stretch>
                <a:fillRect l="-43873" r="-43873"/>
              </a:stretch>
            </a:blipFill>
          </p:spPr>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078"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3802717" y="3907524"/>
            <a:ext cx="1877491" cy="1593706"/>
            <a:chOff x="0" y="0"/>
            <a:chExt cx="6353786" cy="5393404"/>
          </a:xfrm>
        </p:grpSpPr>
        <p:sp>
          <p:nvSpPr>
            <p:cNvPr id="8" name="Freeform 8"/>
            <p:cNvSpPr/>
            <p:nvPr/>
          </p:nvSpPr>
          <p:spPr>
            <a:xfrm>
              <a:off x="0" y="0"/>
              <a:ext cx="6353786" cy="5393404"/>
            </a:xfrm>
            <a:custGeom>
              <a:avLst/>
              <a:gdLst/>
              <a:ahLst/>
              <a:cxnLst/>
              <a:rect l="l" t="t" r="r" b="b"/>
              <a:pathLst>
                <a:path w="6353786" h="5393404">
                  <a:moveTo>
                    <a:pt x="0" y="5393404"/>
                  </a:moveTo>
                  <a:lnTo>
                    <a:pt x="738340" y="0"/>
                  </a:lnTo>
                  <a:lnTo>
                    <a:pt x="6353786" y="0"/>
                  </a:lnTo>
                  <a:lnTo>
                    <a:pt x="5615446" y="5393404"/>
                  </a:lnTo>
                  <a:close/>
                </a:path>
              </a:pathLst>
            </a:custGeom>
            <a:solidFill>
              <a:srgbClr val="12F1FF"/>
            </a:solidFill>
            <a:ln w="12700">
              <a:solidFill>
                <a:srgbClr val="000000"/>
              </a:solidFill>
            </a:ln>
          </p:spPr>
        </p:sp>
      </p:grpSp>
      <p:grpSp>
        <p:nvGrpSpPr>
          <p:cNvPr id="9" name="Group 9"/>
          <p:cNvGrpSpPr/>
          <p:nvPr/>
        </p:nvGrpSpPr>
        <p:grpSpPr>
          <a:xfrm>
            <a:off x="3802717" y="4056322"/>
            <a:ext cx="3049503" cy="2889816"/>
            <a:chOff x="0" y="0"/>
            <a:chExt cx="6353786" cy="6021070"/>
          </a:xfrm>
        </p:grpSpPr>
        <p:sp>
          <p:nvSpPr>
            <p:cNvPr id="10" name="Freeform 10"/>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5"/>
              <a:stretch>
                <a:fillRect t="-14345" b="-14345"/>
              </a:stretch>
            </a:blipFill>
          </p:spPr>
        </p:sp>
      </p:grpSp>
      <p:sp>
        <p:nvSpPr>
          <p:cNvPr id="11" name="TextBox 11"/>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12" name="TextBox 12"/>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3" name="TextBox 13"/>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4" name="TextBox 14"/>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5" name="TextBox 15"/>
          <p:cNvSpPr txBox="1"/>
          <p:nvPr/>
        </p:nvSpPr>
        <p:spPr>
          <a:xfrm>
            <a:off x="3959708" y="7266134"/>
            <a:ext cx="2735520" cy="495200"/>
          </a:xfrm>
          <a:prstGeom prst="rect">
            <a:avLst/>
          </a:prstGeom>
        </p:spPr>
        <p:txBody>
          <a:bodyPr lIns="0" tIns="0" rIns="0" bIns="0" rtlCol="0" anchor="t">
            <a:spAutoFit/>
          </a:bodyPr>
          <a:lstStyle/>
          <a:p>
            <a:pPr algn="ctr">
              <a:lnSpc>
                <a:spcPts val="1960"/>
              </a:lnSpc>
            </a:pPr>
            <a:r>
              <a:rPr lang="en-US" sz="1400" b="1" dirty="0">
                <a:solidFill>
                  <a:srgbClr val="12F1FF"/>
                </a:solidFill>
                <a:latin typeface="Open Sans Bold"/>
                <a:ea typeface="Open Sans Bold"/>
                <a:cs typeface="Open Sans Bold"/>
                <a:sym typeface="Open Sans Bold"/>
              </a:rPr>
              <a:t>Bari Ankit </a:t>
            </a:r>
          </a:p>
          <a:p>
            <a:pPr algn="ctr">
              <a:lnSpc>
                <a:spcPts val="1960"/>
              </a:lnSpc>
              <a:spcBef>
                <a:spcPct val="0"/>
              </a:spcBef>
            </a:pPr>
            <a:r>
              <a:rPr lang="en-US" sz="1400" b="1" dirty="0">
                <a:solidFill>
                  <a:srgbClr val="12F1FF"/>
                </a:solidFill>
                <a:latin typeface="Open Sans Bold"/>
                <a:ea typeface="Open Sans Bold"/>
                <a:cs typeface="Open Sans Bold"/>
                <a:sym typeface="Open Sans Bold"/>
              </a:rPr>
              <a:t>(AIJADUGAR) </a:t>
            </a:r>
          </a:p>
        </p:txBody>
      </p:sp>
      <p:sp>
        <p:nvSpPr>
          <p:cNvPr id="16" name="TextBox 16"/>
          <p:cNvSpPr txBox="1"/>
          <p:nvPr/>
        </p:nvSpPr>
        <p:spPr>
          <a:xfrm>
            <a:off x="7776240" y="7266134"/>
            <a:ext cx="2735520" cy="488315"/>
          </a:xfrm>
          <a:prstGeom prst="rect">
            <a:avLst/>
          </a:prstGeom>
        </p:spPr>
        <p:txBody>
          <a:bodyPr lIns="0" tIns="0" rIns="0" bIns="0" rtlCol="0" anchor="t">
            <a:spAutoFit/>
          </a:bodyPr>
          <a:lstStyle/>
          <a:p>
            <a:pPr algn="ctr">
              <a:lnSpc>
                <a:spcPts val="1960"/>
              </a:lnSpc>
            </a:pPr>
            <a:r>
              <a:rPr lang="en-US" sz="1400" b="1">
                <a:solidFill>
                  <a:srgbClr val="12F1FF"/>
                </a:solidFill>
                <a:latin typeface="Open Sans Bold"/>
                <a:ea typeface="Open Sans Bold"/>
                <a:cs typeface="Open Sans Bold"/>
                <a:sym typeface="Open Sans Bold"/>
              </a:rPr>
              <a:t>Kerkar Yash </a:t>
            </a:r>
          </a:p>
          <a:p>
            <a:pPr algn="ctr">
              <a:lnSpc>
                <a:spcPts val="1960"/>
              </a:lnSpc>
              <a:spcBef>
                <a:spcPct val="0"/>
              </a:spcBef>
            </a:pPr>
            <a:r>
              <a:rPr lang="en-US" sz="1400" b="1">
                <a:solidFill>
                  <a:srgbClr val="12F1FF"/>
                </a:solidFill>
                <a:latin typeface="Open Sans Bold"/>
                <a:ea typeface="Open Sans Bold"/>
                <a:cs typeface="Open Sans Bold"/>
                <a:sym typeface="Open Sans Bold"/>
              </a:rPr>
              <a:t>(YashKerkar0135)</a:t>
            </a:r>
          </a:p>
        </p:txBody>
      </p:sp>
      <p:sp>
        <p:nvSpPr>
          <p:cNvPr id="17" name="TextBox 17"/>
          <p:cNvSpPr txBox="1"/>
          <p:nvPr/>
        </p:nvSpPr>
        <p:spPr>
          <a:xfrm>
            <a:off x="11592771" y="7266134"/>
            <a:ext cx="2735520" cy="488315"/>
          </a:xfrm>
          <a:prstGeom prst="rect">
            <a:avLst/>
          </a:prstGeom>
        </p:spPr>
        <p:txBody>
          <a:bodyPr lIns="0" tIns="0" rIns="0" bIns="0" rtlCol="0" anchor="t">
            <a:spAutoFit/>
          </a:bodyPr>
          <a:lstStyle/>
          <a:p>
            <a:pPr algn="ctr">
              <a:lnSpc>
                <a:spcPts val="1960"/>
              </a:lnSpc>
              <a:spcBef>
                <a:spcPct val="0"/>
              </a:spcBef>
            </a:pPr>
            <a:r>
              <a:rPr lang="en-US" sz="1400" b="1">
                <a:solidFill>
                  <a:srgbClr val="12F1FF"/>
                </a:solidFill>
                <a:latin typeface="Open Sans Bold"/>
                <a:ea typeface="Open Sans Bold"/>
                <a:cs typeface="Open Sans Bold"/>
                <a:sym typeface="Open Sans Bold"/>
              </a:rPr>
              <a:t>Sapatale Komal (Komalsapatale)</a:t>
            </a:r>
          </a:p>
        </p:txBody>
      </p:sp>
      <p:grpSp>
        <p:nvGrpSpPr>
          <p:cNvPr id="18" name="Group 18"/>
          <p:cNvGrpSpPr/>
          <p:nvPr/>
        </p:nvGrpSpPr>
        <p:grpSpPr>
          <a:xfrm>
            <a:off x="7619248" y="3907524"/>
            <a:ext cx="1877491" cy="1593706"/>
            <a:chOff x="0" y="0"/>
            <a:chExt cx="6353786" cy="5393404"/>
          </a:xfrm>
        </p:grpSpPr>
        <p:sp>
          <p:nvSpPr>
            <p:cNvPr id="19" name="Freeform 19"/>
            <p:cNvSpPr/>
            <p:nvPr/>
          </p:nvSpPr>
          <p:spPr>
            <a:xfrm>
              <a:off x="0" y="0"/>
              <a:ext cx="6353786" cy="5393404"/>
            </a:xfrm>
            <a:custGeom>
              <a:avLst/>
              <a:gdLst/>
              <a:ahLst/>
              <a:cxnLst/>
              <a:rect l="l" t="t" r="r" b="b"/>
              <a:pathLst>
                <a:path w="6353786" h="5393404">
                  <a:moveTo>
                    <a:pt x="0" y="5393404"/>
                  </a:moveTo>
                  <a:lnTo>
                    <a:pt x="738340" y="0"/>
                  </a:lnTo>
                  <a:lnTo>
                    <a:pt x="6353786" y="0"/>
                  </a:lnTo>
                  <a:lnTo>
                    <a:pt x="5615446" y="5393404"/>
                  </a:lnTo>
                  <a:close/>
                </a:path>
              </a:pathLst>
            </a:custGeom>
            <a:solidFill>
              <a:srgbClr val="12F1FF"/>
            </a:solidFill>
            <a:ln w="12700">
              <a:solidFill>
                <a:srgbClr val="000000"/>
              </a:solidFill>
            </a:ln>
          </p:spPr>
        </p:sp>
      </p:grpSp>
      <p:grpSp>
        <p:nvGrpSpPr>
          <p:cNvPr id="20" name="Group 20"/>
          <p:cNvGrpSpPr/>
          <p:nvPr/>
        </p:nvGrpSpPr>
        <p:grpSpPr>
          <a:xfrm>
            <a:off x="11435780" y="3907524"/>
            <a:ext cx="1877491" cy="1593706"/>
            <a:chOff x="0" y="0"/>
            <a:chExt cx="6353786" cy="5393404"/>
          </a:xfrm>
        </p:grpSpPr>
        <p:sp>
          <p:nvSpPr>
            <p:cNvPr id="21" name="Freeform 21"/>
            <p:cNvSpPr/>
            <p:nvPr/>
          </p:nvSpPr>
          <p:spPr>
            <a:xfrm>
              <a:off x="0" y="0"/>
              <a:ext cx="6353786" cy="5393404"/>
            </a:xfrm>
            <a:custGeom>
              <a:avLst/>
              <a:gdLst/>
              <a:ahLst/>
              <a:cxnLst/>
              <a:rect l="l" t="t" r="r" b="b"/>
              <a:pathLst>
                <a:path w="6353786" h="5393404">
                  <a:moveTo>
                    <a:pt x="0" y="5393404"/>
                  </a:moveTo>
                  <a:lnTo>
                    <a:pt x="738340" y="0"/>
                  </a:lnTo>
                  <a:lnTo>
                    <a:pt x="6353786" y="0"/>
                  </a:lnTo>
                  <a:lnTo>
                    <a:pt x="5615446" y="5393404"/>
                  </a:lnTo>
                  <a:close/>
                </a:path>
              </a:pathLst>
            </a:custGeom>
            <a:solidFill>
              <a:srgbClr val="12F1FF"/>
            </a:solidFill>
            <a:ln w="12700">
              <a:solidFill>
                <a:srgbClr val="000000"/>
              </a:solidFill>
            </a:ln>
          </p:spPr>
        </p:sp>
      </p:grpSp>
      <p:grpSp>
        <p:nvGrpSpPr>
          <p:cNvPr id="22" name="Group 22"/>
          <p:cNvGrpSpPr/>
          <p:nvPr/>
        </p:nvGrpSpPr>
        <p:grpSpPr>
          <a:xfrm>
            <a:off x="7619248" y="4056322"/>
            <a:ext cx="3049503" cy="2889816"/>
            <a:chOff x="0" y="0"/>
            <a:chExt cx="6353786" cy="6021070"/>
          </a:xfrm>
        </p:grpSpPr>
        <p:sp>
          <p:nvSpPr>
            <p:cNvPr id="23" name="Freeform 23"/>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6"/>
              <a:stretch>
                <a:fillRect t="-12542" b="-12542"/>
              </a:stretch>
            </a:blipFill>
          </p:spPr>
        </p:sp>
      </p:grpSp>
      <p:grpSp>
        <p:nvGrpSpPr>
          <p:cNvPr id="24" name="Group 24"/>
          <p:cNvGrpSpPr/>
          <p:nvPr/>
        </p:nvGrpSpPr>
        <p:grpSpPr>
          <a:xfrm>
            <a:off x="11435780" y="4056322"/>
            <a:ext cx="3049503" cy="2889816"/>
            <a:chOff x="0" y="0"/>
            <a:chExt cx="6353786" cy="6021070"/>
          </a:xfrm>
        </p:grpSpPr>
        <p:sp>
          <p:nvSpPr>
            <p:cNvPr id="25" name="Freeform 25"/>
            <p:cNvSpPr/>
            <p:nvPr/>
          </p:nvSpPr>
          <p:spPr>
            <a:xfrm>
              <a:off x="0" y="0"/>
              <a:ext cx="6353786" cy="6021070"/>
            </a:xfrm>
            <a:custGeom>
              <a:avLst/>
              <a:gdLst/>
              <a:ahLst/>
              <a:cxnLst/>
              <a:rect l="l" t="t" r="r" b="b"/>
              <a:pathLst>
                <a:path w="6353786" h="6021070">
                  <a:moveTo>
                    <a:pt x="0" y="6021070"/>
                  </a:moveTo>
                  <a:lnTo>
                    <a:pt x="738340" y="0"/>
                  </a:lnTo>
                  <a:lnTo>
                    <a:pt x="6353786" y="0"/>
                  </a:lnTo>
                  <a:lnTo>
                    <a:pt x="5615446" y="6021070"/>
                  </a:lnTo>
                  <a:close/>
                </a:path>
              </a:pathLst>
            </a:custGeom>
            <a:blipFill>
              <a:blip r:embed="rId7"/>
              <a:stretch>
                <a:fillRect t="-29288" b="-29288"/>
              </a:stretch>
            </a:blipFill>
          </p:spPr>
        </p:sp>
      </p:grpSp>
      <p:sp>
        <p:nvSpPr>
          <p:cNvPr id="26" name="TextBox 26"/>
          <p:cNvSpPr txBox="1"/>
          <p:nvPr/>
        </p:nvSpPr>
        <p:spPr>
          <a:xfrm>
            <a:off x="5131658" y="2014642"/>
            <a:ext cx="8024683" cy="1468477"/>
          </a:xfrm>
          <a:prstGeom prst="rect">
            <a:avLst/>
          </a:prstGeom>
        </p:spPr>
        <p:txBody>
          <a:bodyPr lIns="0" tIns="0" rIns="0" bIns="0" rtlCol="0" anchor="t">
            <a:spAutoFit/>
          </a:bodyPr>
          <a:lstStyle/>
          <a:p>
            <a:pPr algn="ctr">
              <a:lnSpc>
                <a:spcPts val="11985"/>
              </a:lnSpc>
              <a:spcBef>
                <a:spcPct val="0"/>
              </a:spcBef>
            </a:pPr>
            <a:r>
              <a:rPr lang="en-US" sz="8560">
                <a:solidFill>
                  <a:srgbClr val="FFFFFF"/>
                </a:solidFill>
                <a:latin typeface="TT Octosquares Compressed"/>
                <a:ea typeface="TT Octosquares Compressed"/>
                <a:cs typeface="TT Octosquares Compressed"/>
                <a:sym typeface="TT Octosquares Compressed"/>
              </a:rPr>
              <a:t>MEET OUR TEAM</a:t>
            </a:r>
          </a:p>
        </p:txBody>
      </p:sp>
      <p:sp>
        <p:nvSpPr>
          <p:cNvPr id="27" name="Freeform 27"/>
          <p:cNvSpPr/>
          <p:nvPr/>
        </p:nvSpPr>
        <p:spPr>
          <a:xfrm>
            <a:off x="8501200" y="1629757"/>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8" name="Freeform 28"/>
          <p:cNvSpPr/>
          <p:nvPr/>
        </p:nvSpPr>
        <p:spPr>
          <a:xfrm>
            <a:off x="8966321" y="1629757"/>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9" name="Freeform 29"/>
          <p:cNvSpPr/>
          <p:nvPr/>
        </p:nvSpPr>
        <p:spPr>
          <a:xfrm>
            <a:off x="9431441" y="1629757"/>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30" name="Freeform 30"/>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31" name="TextBox 31"/>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2843386"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16089294"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id="9" name="TextBox 9"/>
          <p:cNvSpPr txBox="1"/>
          <p:nvPr/>
        </p:nvSpPr>
        <p:spPr>
          <a:xfrm>
            <a:off x="14533497"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id="10" name="TextBox 10"/>
          <p:cNvSpPr txBox="1"/>
          <p:nvPr/>
        </p:nvSpPr>
        <p:spPr>
          <a:xfrm>
            <a:off x="13302741"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id="11" name="TextBox 11"/>
          <p:cNvSpPr txBox="1"/>
          <p:nvPr/>
        </p:nvSpPr>
        <p:spPr>
          <a:xfrm>
            <a:off x="12046981"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id="12" name="TextBox 12"/>
          <p:cNvSpPr txBox="1"/>
          <p:nvPr/>
        </p:nvSpPr>
        <p:spPr>
          <a:xfrm>
            <a:off x="4061681" y="3220694"/>
            <a:ext cx="10164638" cy="3464612"/>
          </a:xfrm>
          <a:prstGeom prst="rect">
            <a:avLst/>
          </a:prstGeom>
        </p:spPr>
        <p:txBody>
          <a:bodyPr lIns="0" tIns="0" rIns="0" bIns="0" rtlCol="0" anchor="t">
            <a:spAutoFit/>
          </a:bodyPr>
          <a:lstStyle/>
          <a:p>
            <a:pPr algn="ctr">
              <a:lnSpc>
                <a:spcPts val="28402"/>
              </a:lnSpc>
              <a:spcBef>
                <a:spcPct val="0"/>
              </a:spcBef>
            </a:pPr>
            <a:r>
              <a:rPr lang="en-US" sz="20287">
                <a:solidFill>
                  <a:srgbClr val="FFFFFF"/>
                </a:solidFill>
                <a:latin typeface="TT Octosquares Compressed"/>
                <a:ea typeface="TT Octosquares Compressed"/>
                <a:cs typeface="TT Octosquares Compressed"/>
                <a:sym typeface="TT Octosquares Compressed"/>
              </a:rPr>
              <a:t>THANK YOU</a:t>
            </a:r>
          </a:p>
        </p:txBody>
      </p:sp>
      <p:sp>
        <p:nvSpPr>
          <p:cNvPr id="13" name="Freeform 13"/>
          <p:cNvSpPr/>
          <p:nvPr/>
        </p:nvSpPr>
        <p:spPr>
          <a:xfrm>
            <a:off x="2105520"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4" name="Freeform 14"/>
          <p:cNvSpPr/>
          <p:nvPr/>
        </p:nvSpPr>
        <p:spPr>
          <a:xfrm>
            <a:off x="1390081"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Freeform 15"/>
          <p:cNvSpPr/>
          <p:nvPr/>
        </p:nvSpPr>
        <p:spPr>
          <a:xfrm rot="-10800000">
            <a:off x="14226319"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6" name="Freeform 16"/>
          <p:cNvSpPr/>
          <p:nvPr/>
        </p:nvSpPr>
        <p:spPr>
          <a:xfrm rot="-10800000">
            <a:off x="15323726"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7" name="Freeform 17"/>
          <p:cNvSpPr/>
          <p:nvPr/>
        </p:nvSpPr>
        <p:spPr>
          <a:xfrm rot="-10800000">
            <a:off x="16268205"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8" name="Freeform 18"/>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9" name="TextBox 19"/>
          <p:cNvSpPr txBox="1"/>
          <p:nvPr/>
        </p:nvSpPr>
        <p:spPr>
          <a:xfrm>
            <a:off x="1039108" y="517674"/>
            <a:ext cx="1675406" cy="198120"/>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Intelligent Innovators</a:t>
            </a:r>
          </a:p>
        </p:txBody>
      </p:sp>
      <p:sp>
        <p:nvSpPr>
          <p:cNvPr id="20" name="Freeform 20"/>
          <p:cNvSpPr/>
          <p:nvPr/>
        </p:nvSpPr>
        <p:spPr>
          <a:xfrm>
            <a:off x="6341137" y="7712780"/>
            <a:ext cx="715421" cy="785393"/>
          </a:xfrm>
          <a:custGeom>
            <a:avLst/>
            <a:gdLst/>
            <a:ahLst/>
            <a:cxnLst/>
            <a:rect l="l" t="t" r="r" b="b"/>
            <a:pathLst>
              <a:path w="715421" h="785393">
                <a:moveTo>
                  <a:pt x="0" y="0"/>
                </a:moveTo>
                <a:lnTo>
                  <a:pt x="715422" y="0"/>
                </a:lnTo>
                <a:lnTo>
                  <a:pt x="715422" y="785393"/>
                </a:lnTo>
                <a:lnTo>
                  <a:pt x="0" y="78539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1" name="TextBox 21"/>
          <p:cNvSpPr txBox="1"/>
          <p:nvPr/>
        </p:nvSpPr>
        <p:spPr>
          <a:xfrm>
            <a:off x="7489554" y="7796231"/>
            <a:ext cx="4557428" cy="537845"/>
          </a:xfrm>
          <a:prstGeom prst="rect">
            <a:avLst/>
          </a:prstGeom>
        </p:spPr>
        <p:txBody>
          <a:bodyPr lIns="0" tIns="0" rIns="0" bIns="0" rtlCol="0" anchor="t">
            <a:spAutoFit/>
          </a:bodyPr>
          <a:lstStyle/>
          <a:p>
            <a:pPr algn="l">
              <a:lnSpc>
                <a:spcPts val="4479"/>
              </a:lnSpc>
              <a:spcBef>
                <a:spcPct val="0"/>
              </a:spcBef>
            </a:pPr>
            <a:r>
              <a:rPr lang="en-US" sz="3199" u="sng" dirty="0">
                <a:solidFill>
                  <a:schemeClr val="bg1">
                    <a:lumMod val="95000"/>
                  </a:schemeClr>
                </a:solidFill>
                <a:latin typeface="Open Sans"/>
                <a:ea typeface="Open Sans"/>
                <a:cs typeface="Open Sans"/>
                <a:sym typeface="Open Sans"/>
                <a:hlinkClick r:id="rId9" tooltip="http://comm-ai.onrender.com">
                  <a:extLst>
                    <a:ext uri="{A12FA001-AC4F-418D-AE19-62706E023703}">
                      <ahyp:hlinkClr xmlns:ahyp="http://schemas.microsoft.com/office/drawing/2018/hyperlinkcolor" val="tx"/>
                    </a:ext>
                  </a:extLst>
                </a:hlinkClick>
              </a:rPr>
              <a:t>comm-ai.onrender.com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TotalTime>
  <Words>321</Words>
  <Application>Microsoft Office PowerPoint</Application>
  <PresentationFormat>Custom</PresentationFormat>
  <Paragraphs>86</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Open Sans</vt:lpstr>
      <vt:lpstr>Open Sans Bold</vt:lpstr>
      <vt:lpstr>Arial</vt:lpstr>
      <vt:lpstr>TT Octosquares Compressed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Technology Presentation</dc:title>
  <cp:lastModifiedBy>BARI ANKIT VINOD</cp:lastModifiedBy>
  <cp:revision>3</cp:revision>
  <dcterms:created xsi:type="dcterms:W3CDTF">2006-08-16T00:00:00Z</dcterms:created>
  <dcterms:modified xsi:type="dcterms:W3CDTF">2025-04-03T17:50:52Z</dcterms:modified>
  <dc:identifier>DAGSa4itblY</dc:identifier>
</cp:coreProperties>
</file>

<file path=docProps/thumbnail.jpeg>
</file>